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377" r:id="rId3"/>
    <p:sldId id="378" r:id="rId4"/>
    <p:sldId id="379" r:id="rId5"/>
    <p:sldId id="380" r:id="rId6"/>
    <p:sldId id="381" r:id="rId7"/>
    <p:sldId id="382" r:id="rId8"/>
    <p:sldId id="383" r:id="rId9"/>
    <p:sldId id="387" r:id="rId10"/>
    <p:sldId id="388" r:id="rId11"/>
    <p:sldId id="390" r:id="rId12"/>
    <p:sldId id="389" r:id="rId13"/>
    <p:sldId id="391" r:id="rId14"/>
    <p:sldId id="385" r:id="rId15"/>
    <p:sldId id="386" r:id="rId16"/>
    <p:sldId id="392" r:id="rId17"/>
    <p:sldId id="393" r:id="rId18"/>
    <p:sldId id="394" r:id="rId19"/>
    <p:sldId id="372" r:id="rId20"/>
  </p:sldIdLst>
  <p:sldSz cx="9144000" cy="6858000" type="screen4x3"/>
  <p:notesSz cx="6858000" cy="9144000"/>
  <p:defaultTextStyle>
    <a:defPPr>
      <a:defRPr lang="sv-S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artin Hammarbrink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4D4D"/>
    <a:srgbClr val="333333"/>
    <a:srgbClr val="1C1C1C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601" autoAdjust="0"/>
    <p:restoredTop sz="92436" autoAdjust="0"/>
  </p:normalViewPr>
  <p:slideViewPr>
    <p:cSldViewPr>
      <p:cViewPr>
        <p:scale>
          <a:sx n="90" d="100"/>
          <a:sy n="90" d="100"/>
        </p:scale>
        <p:origin x="-2244" y="-4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8328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4" d="100"/>
          <a:sy n="84" d="100"/>
        </p:scale>
        <p:origin x="-3114" y="-84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0B655C30-AB8A-4DDB-9D22-AA646A98BDCC}" type="datetimeFigureOut">
              <a:rPr lang="en-US"/>
              <a:pPr>
                <a:defRPr/>
              </a:pPr>
              <a:t>4/20/2016</a:t>
            </a:fld>
            <a:endParaRPr lang="en-GB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noProof="0" smtClean="0"/>
              <a:t>Klicka här för att ändra format på bakgrundstexten</a:t>
            </a:r>
          </a:p>
          <a:p>
            <a:pPr lvl="1"/>
            <a:r>
              <a:rPr lang="sv-SE" noProof="0" smtClean="0"/>
              <a:t>Nivå två</a:t>
            </a:r>
          </a:p>
          <a:p>
            <a:pPr lvl="2"/>
            <a:r>
              <a:rPr lang="sv-SE" noProof="0" smtClean="0"/>
              <a:t>Nivå tre</a:t>
            </a:r>
          </a:p>
          <a:p>
            <a:pPr lvl="3"/>
            <a:r>
              <a:rPr lang="sv-SE" noProof="0" smtClean="0"/>
              <a:t>Nivå fyra</a:t>
            </a:r>
          </a:p>
          <a:p>
            <a:pPr lvl="4"/>
            <a:r>
              <a:rPr lang="sv-SE" noProof="0" smtClean="0"/>
              <a:t>Nivå fem</a:t>
            </a:r>
            <a:endParaRPr lang="en-GB" noProof="0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CCE746D7-E10C-4C19-9B2B-549E07FA381B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91455547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Platshållare för bildobjekt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Platshållare för anteckninga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GB" smtClean="0"/>
          </a:p>
        </p:txBody>
      </p:sp>
      <p:sp>
        <p:nvSpPr>
          <p:cNvPr id="15363" name="Platshållare för bildnumm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1ECFD40E-CE27-4962-9E7A-9AB651C16E26}" type="slidenum">
              <a:rPr lang="en-GB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GB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Platshållare för bildobjekt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Platshållare för anteckninga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66564" name="Platshållare för bildnummer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2431F999-0E9D-43D7-B104-5BBE3CBE1C6B}" type="slidenum">
              <a:rPr lang="sv-SE" sz="1200"/>
              <a:pPr algn="r"/>
              <a:t>19</a:t>
            </a:fld>
            <a:endParaRPr lang="sv-SE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smtClean="0"/>
              <a:t>Klicka här för att ändra format på underrubrik i bakgrunden</a:t>
            </a:r>
            <a:endParaRPr lang="sv-SE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153F6F-D3D6-47FB-97B5-D12CD0FC63A2}" type="datetimeFigureOut">
              <a:rPr lang="sv-SE"/>
              <a:pPr>
                <a:defRPr/>
              </a:pPr>
              <a:t>2016-04-20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4C0727-97C2-4CEC-808E-C8E2C1FECBA6}" type="slidenum">
              <a:rPr lang="sv-SE"/>
              <a:pPr>
                <a:defRPr/>
              </a:pPr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FF2C24-2CBF-4D89-B610-32D2B7298AF9}" type="datetimeFigureOut">
              <a:rPr lang="sv-SE"/>
              <a:pPr>
                <a:defRPr/>
              </a:pPr>
              <a:t>2016-04-20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620A08-4185-4C70-97DD-CFD9A7A9200A}" type="slidenum">
              <a:rPr lang="sv-SE"/>
              <a:pPr>
                <a:defRPr/>
              </a:pPr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E0158E-B682-4825-A282-C17FCB7A6535}" type="datetimeFigureOut">
              <a:rPr lang="sv-SE"/>
              <a:pPr>
                <a:defRPr/>
              </a:pPr>
              <a:t>2016-04-20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E2E129-3178-4C9C-B44F-6E8360062BBF}" type="slidenum">
              <a:rPr lang="sv-SE"/>
              <a:pPr>
                <a:defRPr/>
              </a:pPr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E2A413-CD3A-4FB7-94F4-37E9D8FECF60}" type="datetimeFigureOut">
              <a:rPr lang="sv-SE"/>
              <a:pPr>
                <a:defRPr/>
              </a:pPr>
              <a:t>2016-04-20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923FF9-1411-4432-A19F-31BB4990777B}" type="slidenum">
              <a:rPr lang="sv-SE"/>
              <a:pPr>
                <a:defRPr/>
              </a:pPr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5C67CA-60A2-4D60-97AB-F4A615261290}" type="datetimeFigureOut">
              <a:rPr lang="sv-SE"/>
              <a:pPr>
                <a:defRPr/>
              </a:pPr>
              <a:t>2016-04-20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F1F970-229E-4612-8337-2491C398027D}" type="slidenum">
              <a:rPr lang="sv-SE"/>
              <a:pPr>
                <a:defRPr/>
              </a:pPr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5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C043BB-BC0B-4C1C-A647-9817F780C822}" type="datetimeFigureOut">
              <a:rPr lang="sv-SE"/>
              <a:pPr>
                <a:defRPr/>
              </a:pPr>
              <a:t>2016-04-20</a:t>
            </a:fld>
            <a:endParaRPr lang="sv-SE"/>
          </a:p>
        </p:txBody>
      </p:sp>
      <p:sp>
        <p:nvSpPr>
          <p:cNvPr id="6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7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F78C41-930D-4075-9B56-4604CC00098D}" type="slidenum">
              <a:rPr lang="sv-SE"/>
              <a:pPr>
                <a:defRPr/>
              </a:pPr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7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20E0A3-1689-4D4C-8923-F5A214686BCD}" type="datetimeFigureOut">
              <a:rPr lang="sv-SE"/>
              <a:pPr>
                <a:defRPr/>
              </a:pPr>
              <a:t>2016-04-20</a:t>
            </a:fld>
            <a:endParaRPr lang="sv-SE"/>
          </a:p>
        </p:txBody>
      </p:sp>
      <p:sp>
        <p:nvSpPr>
          <p:cNvPr id="8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9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83A4FA-26C9-4E8E-A617-DB4C7D88F823}" type="slidenum">
              <a:rPr lang="sv-SE"/>
              <a:pPr>
                <a:defRPr/>
              </a:pPr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F04E6A-5E64-48CA-9734-8D63F6F631E8}" type="datetimeFigureOut">
              <a:rPr lang="sv-SE"/>
              <a:pPr>
                <a:defRPr/>
              </a:pPr>
              <a:t>2016-04-20</a:t>
            </a:fld>
            <a:endParaRPr lang="sv-SE"/>
          </a:p>
        </p:txBody>
      </p:sp>
      <p:sp>
        <p:nvSpPr>
          <p:cNvPr id="4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5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707B58-8F06-4E47-B991-092F21C5542B}" type="slidenum">
              <a:rPr lang="sv-SE"/>
              <a:pPr>
                <a:defRPr/>
              </a:pPr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F870A4-09FC-4ABB-97B7-4F568BB2D7B2}" type="datetimeFigureOut">
              <a:rPr lang="sv-SE"/>
              <a:pPr>
                <a:defRPr/>
              </a:pPr>
              <a:t>2016-04-20</a:t>
            </a:fld>
            <a:endParaRPr lang="sv-SE"/>
          </a:p>
        </p:txBody>
      </p:sp>
      <p:sp>
        <p:nvSpPr>
          <p:cNvPr id="3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4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45FFDC-23B3-4640-B242-3EE7E251C6D4}" type="slidenum">
              <a:rPr lang="sv-SE"/>
              <a:pPr>
                <a:defRPr/>
              </a:pPr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ehåll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5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E87D1F-65B0-4175-9910-E473D2C48AD1}" type="datetimeFigureOut">
              <a:rPr lang="sv-SE"/>
              <a:pPr>
                <a:defRPr/>
              </a:pPr>
              <a:t>2016-04-20</a:t>
            </a:fld>
            <a:endParaRPr lang="sv-SE"/>
          </a:p>
        </p:txBody>
      </p:sp>
      <p:sp>
        <p:nvSpPr>
          <p:cNvPr id="6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7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4DB5A6-F06C-4F08-8A19-D69F58E75141}" type="slidenum">
              <a:rPr lang="sv-SE"/>
              <a:pPr>
                <a:defRPr/>
              </a:pPr>
              <a:t>‹#›</a:t>
            </a:fld>
            <a:endParaRPr lang="sv-S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bild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sv-SE" noProof="0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5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F02B9D-6F49-4C53-9E3C-89C283026946}" type="datetimeFigureOut">
              <a:rPr lang="sv-SE"/>
              <a:pPr>
                <a:defRPr/>
              </a:pPr>
              <a:t>2016-04-20</a:t>
            </a:fld>
            <a:endParaRPr lang="sv-SE"/>
          </a:p>
        </p:txBody>
      </p:sp>
      <p:sp>
        <p:nvSpPr>
          <p:cNvPr id="6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7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AB6760-C58C-4BD1-9FBD-F88DFBFD9431}" type="slidenum">
              <a:rPr lang="sv-SE"/>
              <a:pPr>
                <a:defRPr/>
              </a:pPr>
              <a:t>‹#›</a:t>
            </a:fld>
            <a:endParaRPr lang="sv-S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Platshållare för rubrik 1"/>
          <p:cNvSpPr>
            <a:spLocks noGrp="1"/>
          </p:cNvSpPr>
          <p:nvPr>
            <p:ph type="title"/>
          </p:nvPr>
        </p:nvSpPr>
        <p:spPr bwMode="auto">
          <a:xfrm>
            <a:off x="785813" y="0"/>
            <a:ext cx="8358187" cy="763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sv-SE" smtClean="0"/>
              <a:t>Slide-topic</a:t>
            </a:r>
          </a:p>
        </p:txBody>
      </p:sp>
      <p:sp>
        <p:nvSpPr>
          <p:cNvPr id="1027" name="Platshållare för text 2"/>
          <p:cNvSpPr>
            <a:spLocks noGrp="1"/>
          </p:cNvSpPr>
          <p:nvPr>
            <p:ph type="body" idx="1"/>
          </p:nvPr>
        </p:nvSpPr>
        <p:spPr bwMode="auto">
          <a:xfrm>
            <a:off x="214313" y="785813"/>
            <a:ext cx="8715375" cy="5786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214313" y="6572250"/>
            <a:ext cx="1714500" cy="2857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F6D80886-1C0D-47C3-8A69-CBC8A4540C60}" type="datetimeFigureOut">
              <a:rPr lang="sv-SE"/>
              <a:pPr>
                <a:defRPr/>
              </a:pPr>
              <a:t>2016-04-20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2173288" y="6572250"/>
            <a:ext cx="2327275" cy="2857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4714875" y="6572250"/>
            <a:ext cx="1714500" cy="2857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CB8CAC7A-C80B-480C-832B-4ECEE0542A35}" type="slidenum">
              <a:rPr lang="sv-SE"/>
              <a:pPr>
                <a:defRPr/>
              </a:pPr>
              <a:t>‹#›</a:t>
            </a:fld>
            <a:endParaRPr lang="sv-S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8" r:id="rId2"/>
    <p:sldLayoutId id="2147483657" r:id="rId3"/>
    <p:sldLayoutId id="2147483656" r:id="rId4"/>
    <p:sldLayoutId id="2147483655" r:id="rId5"/>
    <p:sldLayoutId id="2147483654" r:id="rId6"/>
    <p:sldLayoutId id="2147483653" r:id="rId7"/>
    <p:sldLayoutId id="2147483652" r:id="rId8"/>
    <p:sldLayoutId id="2147483651" r:id="rId9"/>
    <p:sldLayoutId id="2147483650" r:id="rId10"/>
    <p:sldLayoutId id="2147483649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3200" kern="1200">
          <a:solidFill>
            <a:srgbClr val="4D4D4D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Calibri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Calibri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Calibri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Calibri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Calibri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Calibri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Calibri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mailto:magnus@thegameassembly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derrubrik 10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sv-SE" dirty="0" smtClean="0"/>
              <a:t>Layers</a:t>
            </a:r>
          </a:p>
        </p:txBody>
      </p:sp>
      <p:sp>
        <p:nvSpPr>
          <p:cNvPr id="14338" name="Rubrik 1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GB" sz="4400" dirty="0" smtClean="0"/>
              <a:t>Design patterns for games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Isometric View</a:t>
            </a:r>
            <a:endParaRPr lang="sv-SE" dirty="0"/>
          </a:p>
        </p:txBody>
      </p:sp>
      <p:pic>
        <p:nvPicPr>
          <p:cNvPr id="4" name="Bildobjekt 3" descr="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052736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7562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Isometric View</a:t>
            </a:r>
            <a:endParaRPr lang="sv-SE" dirty="0"/>
          </a:p>
        </p:txBody>
      </p:sp>
      <p:pic>
        <p:nvPicPr>
          <p:cNvPr id="5" name="Bildobjekt 4" descr="diablo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20080" y="764704"/>
            <a:ext cx="7668344" cy="575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7562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Isometric View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 dirty="0" smtClean="0"/>
          </a:p>
          <a:p>
            <a:r>
              <a:rPr lang="sv-SE" dirty="0" smtClean="0"/>
              <a:t>Vi ska ta en titt på några problem man stöter på vid isometrisk vy, samt kolla på konceptet lager och hur man kan applicera det på spel.</a:t>
            </a:r>
          </a:p>
          <a:p>
            <a:r>
              <a:rPr lang="sv-SE" dirty="0" smtClean="0"/>
              <a:t>Det är även bra att ni har en viss förståelse för det till nästa spelprojekt.</a:t>
            </a:r>
          </a:p>
          <a:p>
            <a:r>
              <a:rPr lang="sv-SE" dirty="0" smtClean="0"/>
              <a:t>Isometrisk vy är ett populärt val i turn based strategy, även om det inte är ett krav.</a:t>
            </a:r>
          </a:p>
        </p:txBody>
      </p:sp>
    </p:spTree>
    <p:extLst>
      <p:ext uri="{BB962C8B-B14F-4D97-AF65-F5344CB8AC3E}">
        <p14:creationId xmlns:p14="http://schemas.microsoft.com/office/powerpoint/2010/main" xmlns="" val="197562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Isometric View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smtClean="0"/>
              <a:t>Att rita isometriskt i 2d kräver att allt är rätt sorterat.</a:t>
            </a:r>
          </a:p>
          <a:p>
            <a:r>
              <a:rPr lang="sv-SE" dirty="0" smtClean="0"/>
              <a:t>Tack och lov så är det ganska enkelt om man bara ritar tiles i följande ordning:</a:t>
            </a:r>
          </a:p>
          <a:p>
            <a:endParaRPr lang="sv-SE" dirty="0" smtClean="0"/>
          </a:p>
        </p:txBody>
      </p:sp>
      <p:pic>
        <p:nvPicPr>
          <p:cNvPr id="4" name="Platshållare för innehåll 3" descr="IsoSor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3959424" y="2348880"/>
            <a:ext cx="5184576" cy="42947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97562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Isometric View</a:t>
            </a:r>
            <a:endParaRPr lang="sv-SE" dirty="0"/>
          </a:p>
        </p:txBody>
      </p:sp>
      <p:pic>
        <p:nvPicPr>
          <p:cNvPr id="6" name="Platshållare för innehåll 5" descr="iso_sorting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838815" y="785813"/>
            <a:ext cx="7466371" cy="5786437"/>
          </a:xfrm>
        </p:spPr>
      </p:pic>
    </p:spTree>
    <p:extLst>
      <p:ext uri="{BB962C8B-B14F-4D97-AF65-F5344CB8AC3E}">
        <p14:creationId xmlns:p14="http://schemas.microsoft.com/office/powerpoint/2010/main" xmlns="" val="197562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Isometric View</a:t>
            </a:r>
            <a:endParaRPr lang="sv-SE" dirty="0"/>
          </a:p>
        </p:txBody>
      </p:sp>
      <p:pic>
        <p:nvPicPr>
          <p:cNvPr id="5" name="Platshållare för innehåll 4" descr="isoActorLayer1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51520" y="1052736"/>
            <a:ext cx="3961905" cy="3200000"/>
          </a:xfrm>
        </p:spPr>
      </p:pic>
      <p:pic>
        <p:nvPicPr>
          <p:cNvPr id="7" name="Bildobjekt 6" descr="IsoActorLayer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60032" y="1052736"/>
            <a:ext cx="3936508" cy="3377778"/>
          </a:xfrm>
          <a:prstGeom prst="rect">
            <a:avLst/>
          </a:prstGeom>
        </p:spPr>
      </p:pic>
      <p:sp>
        <p:nvSpPr>
          <p:cNvPr id="8" name="textruta 7"/>
          <p:cNvSpPr txBox="1"/>
          <p:nvPr/>
        </p:nvSpPr>
        <p:spPr>
          <a:xfrm>
            <a:off x="179512" y="4437112"/>
            <a:ext cx="87129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smtClean="0"/>
              <a:t>Sortering mellan dynamiska objekt och tiles är inte lika självklar.</a:t>
            </a:r>
          </a:p>
          <a:p>
            <a:r>
              <a:rPr lang="sv-SE" dirty="0" smtClean="0"/>
              <a:t>Som ni ser på bilden ovan så används istället en tiles tyngdpunkt för bas för sortering.</a:t>
            </a:r>
          </a:p>
          <a:p>
            <a:r>
              <a:rPr lang="sv-SE" dirty="0" smtClean="0"/>
              <a:t>Om en karaktär befinner sig under denna linje ska den ritas ut efter, och ovanför innan.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xmlns="" val="197562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Isometric View</a:t>
            </a:r>
            <a:endParaRPr lang="sv-SE" dirty="0"/>
          </a:p>
        </p:txBody>
      </p:sp>
      <p:sp>
        <p:nvSpPr>
          <p:cNvPr id="8" name="textruta 7"/>
          <p:cNvSpPr txBox="1"/>
          <p:nvPr/>
        </p:nvSpPr>
        <p:spPr>
          <a:xfrm>
            <a:off x="251520" y="980728"/>
            <a:ext cx="871296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smtClean="0"/>
              <a:t>Isometriskt i 2d bara härmar 3d.</a:t>
            </a:r>
          </a:p>
          <a:p>
            <a:r>
              <a:rPr lang="sv-SE" dirty="0" smtClean="0"/>
              <a:t>Därför går det inte alltid att få perfekt sortering mellan objekt.</a:t>
            </a:r>
          </a:p>
          <a:p>
            <a:endParaRPr lang="sv-SE" dirty="0" smtClean="0"/>
          </a:p>
          <a:p>
            <a:r>
              <a:rPr lang="sv-SE" dirty="0" smtClean="0"/>
              <a:t>En bilds bredd kan representera både djup och längd.</a:t>
            </a:r>
          </a:p>
          <a:p>
            <a:endParaRPr lang="sv-SE" dirty="0" smtClean="0"/>
          </a:p>
          <a:p>
            <a:r>
              <a:rPr lang="sv-SE" dirty="0" smtClean="0"/>
              <a:t>(se exempel på tavla)</a:t>
            </a:r>
          </a:p>
          <a:p>
            <a:endParaRPr lang="sv-SE" dirty="0" smtClean="0"/>
          </a:p>
          <a:p>
            <a:endParaRPr lang="sv-SE" dirty="0" smtClean="0"/>
          </a:p>
          <a:p>
            <a:endParaRPr lang="sv-SE" dirty="0" smtClean="0"/>
          </a:p>
          <a:p>
            <a:r>
              <a:rPr lang="sv-SE" dirty="0" smtClean="0"/>
              <a:t>Ett annat problem är att man inte kan rotera kameran. En vanlig lösning är då att göra väggar transparanta.</a:t>
            </a:r>
          </a:p>
          <a:p>
            <a:r>
              <a:rPr lang="sv-SE" dirty="0" smtClean="0"/>
              <a:t>Detta går att lösa genom att skapa olika lager. När en karaktär står på ett lager så blir alla tiles med samma lagernummer transparanta</a:t>
            </a:r>
            <a:r>
              <a:rPr lang="sv-SE" dirty="0" smtClean="0"/>
              <a:t>.</a:t>
            </a:r>
            <a:endParaRPr lang="sv-SE" dirty="0" smtClean="0"/>
          </a:p>
        </p:txBody>
      </p:sp>
    </p:spTree>
    <p:extLst>
      <p:ext uri="{BB962C8B-B14F-4D97-AF65-F5344CB8AC3E}">
        <p14:creationId xmlns:p14="http://schemas.microsoft.com/office/powerpoint/2010/main" xmlns="" val="197562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Isometric View</a:t>
            </a:r>
            <a:endParaRPr lang="sv-SE" dirty="0"/>
          </a:p>
        </p:txBody>
      </p:sp>
      <p:pic>
        <p:nvPicPr>
          <p:cNvPr id="5" name="Bildobjekt 4" descr="abandoned_editor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764704"/>
            <a:ext cx="9144000" cy="5143500"/>
          </a:xfrm>
          <a:prstGeom prst="rect">
            <a:avLst/>
          </a:prstGeom>
        </p:spPr>
      </p:pic>
      <p:sp>
        <p:nvSpPr>
          <p:cNvPr id="6" name="textruta 5"/>
          <p:cNvSpPr txBox="1"/>
          <p:nvPr/>
        </p:nvSpPr>
        <p:spPr>
          <a:xfrm>
            <a:off x="0" y="602128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smtClean="0"/>
              <a:t>Tiles om ska bli genomskinliga kopplas ihop med samma layer. Notera layer 4.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xmlns="" val="197562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Isometric View</a:t>
            </a:r>
            <a:endParaRPr lang="sv-SE" dirty="0"/>
          </a:p>
        </p:txBody>
      </p:sp>
      <p:pic>
        <p:nvPicPr>
          <p:cNvPr id="4" name="Bildobjekt 3" descr="abandoned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6" name="textruta 5"/>
          <p:cNvSpPr txBox="1"/>
          <p:nvPr/>
        </p:nvSpPr>
        <p:spPr>
          <a:xfrm>
            <a:off x="0" y="602128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smtClean="0"/>
              <a:t>Karaktären (ingame screenshot) står nu på layer 4.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xmlns="" val="197562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ubrik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sv-SE" dirty="0" smtClean="0"/>
              <a:t>Frågor?</a:t>
            </a:r>
          </a:p>
        </p:txBody>
      </p:sp>
      <p:sp>
        <p:nvSpPr>
          <p:cNvPr id="65539" name="Platshållare för innehåll 2"/>
          <p:cNvSpPr>
            <a:spLocks noGrp="1"/>
          </p:cNvSpPr>
          <p:nvPr>
            <p:ph idx="4294967295"/>
          </p:nvPr>
        </p:nvSpPr>
        <p:spPr>
          <a:xfrm>
            <a:off x="214313" y="857250"/>
            <a:ext cx="8715375" cy="5643563"/>
          </a:xfrm>
        </p:spPr>
        <p:txBody>
          <a:bodyPr anchor="ctr"/>
          <a:lstStyle/>
          <a:p>
            <a:pPr>
              <a:spcBef>
                <a:spcPct val="50000"/>
              </a:spcBef>
              <a:buFontTx/>
              <a:buChar char="•"/>
            </a:pPr>
            <a:r>
              <a:rPr lang="sv-SE" dirty="0" smtClean="0"/>
              <a:t>Programmeringsfrågor</a:t>
            </a:r>
          </a:p>
          <a:p>
            <a:pPr lvl="1">
              <a:spcBef>
                <a:spcPct val="50000"/>
              </a:spcBef>
              <a:buFontTx/>
              <a:buChar char="•"/>
            </a:pPr>
            <a:r>
              <a:rPr lang="sv-SE" dirty="0" smtClean="0">
                <a:solidFill>
                  <a:srgbClr val="4C4946"/>
                </a:solidFill>
                <a:hlinkClick r:id="rId3"/>
              </a:rPr>
              <a:t>magnus@thegameassembly.com</a:t>
            </a:r>
            <a:endParaRPr lang="sv-S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Collision Layers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smtClean="0"/>
              <a:t>I ett spel kan sällan alla typer av objekt kollidera med varandra.</a:t>
            </a:r>
          </a:p>
          <a:p>
            <a:r>
              <a:rPr lang="sv-SE" dirty="0" smtClean="0"/>
              <a:t>Spelarens skott kolliderar inte med varandra.</a:t>
            </a:r>
          </a:p>
          <a:p>
            <a:r>
              <a:rPr lang="sv-SE" dirty="0" smtClean="0"/>
              <a:t>Fiender kolliderar inte med spelarbonusar som ammo och vapen.</a:t>
            </a:r>
          </a:p>
          <a:p>
            <a:r>
              <a:rPr lang="sv-SE" dirty="0" smtClean="0"/>
              <a:t>Att överhuvudtaget utföra dessa tester är därför kostsamt och onödigt.</a:t>
            </a:r>
          </a:p>
          <a:p>
            <a:r>
              <a:rPr lang="sv-SE" dirty="0" smtClean="0"/>
              <a:t>För att enkelt sortera ut vad som ska kollidera med vad så delar vi in det i olika kollisionslager.</a:t>
            </a:r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xmlns="" val="2879457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Collision Layers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smtClean="0"/>
              <a:t>Detta implementeras enklast med ett enum per typ av lager:</a:t>
            </a:r>
          </a:p>
          <a:p>
            <a:pPr marL="0" indent="0">
              <a:buNone/>
            </a:pPr>
            <a:r>
              <a:rPr lang="sv-SE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enum eCollisionLayer</a:t>
            </a:r>
            <a:br>
              <a:rPr lang="sv-SE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sv-SE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{</a:t>
            </a:r>
            <a:br>
              <a:rPr lang="sv-SE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sv-SE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eGround = 1,</a:t>
            </a:r>
            <a:br>
              <a:rPr lang="sv-SE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sv-SE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ePlayerShots = 2,</a:t>
            </a:r>
          </a:p>
          <a:p>
            <a:pPr marL="0" indent="0">
              <a:buNone/>
            </a:pPr>
            <a:r>
              <a:rPr lang="sv-S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sv-SE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eEnemyShots = 4,</a:t>
            </a:r>
          </a:p>
          <a:p>
            <a:pPr marL="0" indent="0">
              <a:buNone/>
            </a:pPr>
            <a:r>
              <a:rPr lang="sv-S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sv-SE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ePlayer = 8,</a:t>
            </a:r>
            <a:br>
              <a:rPr lang="sv-SE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sv-SE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...</a:t>
            </a:r>
            <a:br>
              <a:rPr lang="sv-SE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sv-SE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br>
              <a:rPr lang="sv-SE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sv-SE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r>
              <a:rPr lang="sv-SE" dirty="0" smtClean="0"/>
              <a:t>Varje kollisionsobjekt håller sedan själv reda på vilket lager det behöver testa kollision mot.</a:t>
            </a:r>
          </a:p>
          <a:p>
            <a:r>
              <a:rPr lang="sv-SE" dirty="0" smtClean="0"/>
              <a:t>Samt själv vad det tillhör för typ av lager.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xmlns="" val="197562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Collision Layers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smtClean="0"/>
              <a:t>Vilka lager ett objekt kolliderar med lagras i ett bitset eller en int, där varje bit representerar ett lager.</a:t>
            </a:r>
          </a:p>
          <a:p>
            <a:r>
              <a:rPr lang="sv-SE" dirty="0" smtClean="0"/>
              <a:t>Observera att lagerna hade värdena 2^x.</a:t>
            </a:r>
          </a:p>
          <a:p>
            <a:r>
              <a:rPr lang="sv-SE" dirty="0" smtClean="0"/>
              <a:t>Därefter kan man enkelt specificera vilka lager ett objekt vill kollidera med:</a:t>
            </a:r>
            <a:br>
              <a:rPr lang="sv-SE" dirty="0" smtClean="0"/>
            </a:br>
            <a:r>
              <a:rPr lang="sv-SE" sz="2800" dirty="0" smtClean="0">
                <a:latin typeface="Courier New" pitchFamily="49" charset="0"/>
                <a:cs typeface="Courier New" pitchFamily="49" charset="0"/>
              </a:rPr>
              <a:t>myLayersToCollide = eGround | ePlayer;</a:t>
            </a:r>
            <a:endParaRPr lang="sv-SE" dirty="0" smtClean="0"/>
          </a:p>
          <a:p>
            <a:r>
              <a:rPr lang="sv-SE" dirty="0" smtClean="0"/>
              <a:t>Varje objekt måste och tillhöra ett specifikt lager:</a:t>
            </a:r>
          </a:p>
          <a:p>
            <a:pPr>
              <a:buNone/>
            </a:pPr>
            <a:r>
              <a:rPr lang="sv-SE" sz="2000" dirty="0" smtClean="0">
                <a:latin typeface="Courier New" pitchFamily="49" charset="0"/>
                <a:cs typeface="Courier New" pitchFamily="49" charset="0"/>
              </a:rPr>
              <a:t>	</a:t>
            </a:r>
            <a:r>
              <a:rPr lang="sv-SE" sz="2400" dirty="0" smtClean="0">
                <a:latin typeface="Courier New" pitchFamily="49" charset="0"/>
                <a:cs typeface="Courier New" pitchFamily="49" charset="0"/>
              </a:rPr>
              <a:t>eCollisionLayer myColliderLayer = eEnemy;</a:t>
            </a:r>
          </a:p>
          <a:p>
            <a:endParaRPr lang="sv-SE" dirty="0" smtClean="0"/>
          </a:p>
          <a:p>
            <a:endParaRPr lang="sv-SE" dirty="0" smtClean="0"/>
          </a:p>
        </p:txBody>
      </p:sp>
    </p:spTree>
    <p:extLst>
      <p:ext uri="{BB962C8B-B14F-4D97-AF65-F5344CB8AC3E}">
        <p14:creationId xmlns:p14="http://schemas.microsoft.com/office/powerpoint/2010/main" xmlns="" val="197562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Collision Layers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smtClean="0"/>
              <a:t>Innan vi utför ett kollisionstest så kollar vi först om objekten överhuvudtaget kan kollidera med varandra genom att kolla om samma bit någonstans är tänd i de båda variablerna:</a:t>
            </a:r>
          </a:p>
          <a:p>
            <a:pPr>
              <a:buNone/>
            </a:pPr>
            <a:r>
              <a:rPr lang="sv-SE" sz="2000" dirty="0" smtClean="0">
                <a:latin typeface="Courier New" pitchFamily="49" charset="0"/>
                <a:cs typeface="Courier New" pitchFamily="49" charset="0"/>
              </a:rPr>
              <a:t>if (other-&gt;myCollisionLayer &amp; myLayersToCollide &gt; 0) </a:t>
            </a:r>
          </a:p>
          <a:p>
            <a:pPr>
              <a:buNone/>
            </a:pPr>
            <a:r>
              <a:rPr lang="sv-SE" sz="2000" dirty="0" smtClean="0">
                <a:latin typeface="Courier New" pitchFamily="49" charset="0"/>
                <a:cs typeface="Courier New" pitchFamily="49" charset="0"/>
              </a:rPr>
              <a:t>	...now test collision</a:t>
            </a:r>
          </a:p>
          <a:p>
            <a:endParaRPr lang="sv-SE" sz="2800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sv-SE" sz="2800" dirty="0" smtClean="0"/>
              <a:t>En vidare optimering av detta är att först skapa regler för vilka layers som kan och inte kan kollidera med varandra.</a:t>
            </a:r>
          </a:p>
          <a:p>
            <a:r>
              <a:rPr lang="sv-SE" sz="2800" dirty="0" smtClean="0"/>
              <a:t>T.ex. fiender kommer aldrig kollidera med fiendeskott.</a:t>
            </a:r>
          </a:p>
          <a:p>
            <a:r>
              <a:rPr lang="sv-SE" sz="2800" dirty="0" smtClean="0"/>
              <a:t>Spelaren kommer aldrig kollidera med sina skott.</a:t>
            </a:r>
          </a:p>
          <a:p>
            <a:r>
              <a:rPr lang="sv-SE" sz="2800" dirty="0" smtClean="0"/>
              <a:t>Fiender kommer aldrig kollidera med spelarens bonusar.</a:t>
            </a:r>
            <a:endParaRPr lang="sv-SE" dirty="0" smtClean="0"/>
          </a:p>
        </p:txBody>
      </p:sp>
    </p:spTree>
    <p:extLst>
      <p:ext uri="{BB962C8B-B14F-4D97-AF65-F5344CB8AC3E}">
        <p14:creationId xmlns:p14="http://schemas.microsoft.com/office/powerpoint/2010/main" xmlns="" val="197562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Collision Layers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smtClean="0"/>
              <a:t>Just nu så behöver vi ändå köra tester mellan objekt som inte ens ska köra kollisionstester.</a:t>
            </a:r>
          </a:p>
          <a:p>
            <a:r>
              <a:rPr lang="sv-SE" dirty="0" smtClean="0"/>
              <a:t>Dvs. alla fiender kollar fortfarande mot alla fiendeskott om de kan kollidera mot varandra.</a:t>
            </a:r>
          </a:p>
          <a:p>
            <a:r>
              <a:rPr lang="sv-SE" dirty="0" smtClean="0"/>
              <a:t>Lösningen på detta är att ha en lista per kollisionslager.</a:t>
            </a:r>
          </a:p>
          <a:p>
            <a:r>
              <a:rPr lang="sv-SE" dirty="0" smtClean="0"/>
              <a:t>I varje lista ligger alla objekt som tillhör ett visst kollisionslager.</a:t>
            </a:r>
          </a:p>
          <a:p>
            <a:r>
              <a:rPr lang="sv-SE" dirty="0" smtClean="0"/>
              <a:t>Dvs. två objekt som tillhör olika kollisionslager kommer aldrig ligga i samma container.</a:t>
            </a:r>
          </a:p>
        </p:txBody>
      </p:sp>
    </p:spTree>
    <p:extLst>
      <p:ext uri="{BB962C8B-B14F-4D97-AF65-F5344CB8AC3E}">
        <p14:creationId xmlns:p14="http://schemas.microsoft.com/office/powerpoint/2010/main" xmlns="" val="197562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Collision Layers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smtClean="0"/>
              <a:t>Allt vi behöver göra nu är att testa olika listor mot varandra, men endast de som överhuvudtaget kan kollidera med varandra.</a:t>
            </a:r>
          </a:p>
          <a:p>
            <a:r>
              <a:rPr lang="sv-SE" dirty="0" smtClean="0"/>
              <a:t>Observera att dessa listor endast innehåller pekare.</a:t>
            </a:r>
          </a:p>
          <a:p>
            <a:r>
              <a:rPr lang="sv-SE" dirty="0" smtClean="0"/>
              <a:t>Alla kollisionsobjekt som existerar ligger fortfarande i en lång lista efter varandra i minnet i en annan datastruktur.</a:t>
            </a:r>
          </a:p>
          <a:p>
            <a:r>
              <a:rPr lang="sv-SE" dirty="0" smtClean="0"/>
              <a:t>Annars får vi massvis med cachemissar och tjänar inget på det i längden.</a:t>
            </a:r>
          </a:p>
        </p:txBody>
      </p:sp>
    </p:spTree>
    <p:extLst>
      <p:ext uri="{BB962C8B-B14F-4D97-AF65-F5344CB8AC3E}">
        <p14:creationId xmlns:p14="http://schemas.microsoft.com/office/powerpoint/2010/main" xmlns="" val="197562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Isometric View</a:t>
            </a:r>
            <a:endParaRPr lang="sv-S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smtClean="0"/>
              <a:t>Isometric view är ett sätt att med 2d skapa något som liknar en 3d miljö.</a:t>
            </a:r>
          </a:p>
          <a:p>
            <a:r>
              <a:rPr lang="sv-SE" dirty="0" smtClean="0"/>
              <a:t>Det används fortfarande mycket till mobila spel, och var tidigare flitigt använt i </a:t>
            </a:r>
            <a:r>
              <a:rPr lang="sv-SE" dirty="0" smtClean="0"/>
              <a:t>många spel</a:t>
            </a:r>
            <a:r>
              <a:rPr lang="sv-SE" dirty="0" smtClean="0"/>
              <a:t>.</a:t>
            </a:r>
          </a:p>
          <a:p>
            <a:r>
              <a:rPr lang="sv-SE" dirty="0" smtClean="0"/>
              <a:t>Numera behöver man inte fejka 3d längre på PC och konsoller.</a:t>
            </a:r>
          </a:p>
          <a:p>
            <a:r>
              <a:rPr lang="sv-SE" dirty="0" smtClean="0"/>
              <a:t>Rent konkret så ser man allting 30 grader ovanifrån och 45 grader från sidan.</a:t>
            </a:r>
          </a:p>
        </p:txBody>
      </p:sp>
      <p:pic>
        <p:nvPicPr>
          <p:cNvPr id="4" name="Bildobjekt 3" descr="pillar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524328" y="4509120"/>
            <a:ext cx="12192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7562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Isometric View</a:t>
            </a:r>
            <a:endParaRPr lang="sv-SE" dirty="0"/>
          </a:p>
        </p:txBody>
      </p:sp>
      <p:pic>
        <p:nvPicPr>
          <p:cNvPr id="6" name="Bildobjekt 5" descr="n1qwy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55576" y="764704"/>
            <a:ext cx="7668344" cy="575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7562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14883</TotalTime>
  <Words>640</Words>
  <Application>Microsoft Office PowerPoint</Application>
  <PresentationFormat>Bildspel på skärmen (4:3)</PresentationFormat>
  <Paragraphs>83</Paragraphs>
  <Slides>19</Slides>
  <Notes>2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Bildrubriker</vt:lpstr>
      </vt:variant>
      <vt:variant>
        <vt:i4>19</vt:i4>
      </vt:variant>
    </vt:vector>
  </HeadingPairs>
  <TitlesOfParts>
    <vt:vector size="20" baseType="lpstr">
      <vt:lpstr>Office-tema</vt:lpstr>
      <vt:lpstr>Design patterns for games</vt:lpstr>
      <vt:lpstr>Collision Layers</vt:lpstr>
      <vt:lpstr>Collision Layers</vt:lpstr>
      <vt:lpstr>Collision Layers</vt:lpstr>
      <vt:lpstr>Collision Layers</vt:lpstr>
      <vt:lpstr>Collision Layers</vt:lpstr>
      <vt:lpstr>Collision Layers</vt:lpstr>
      <vt:lpstr>Isometric View</vt:lpstr>
      <vt:lpstr>Isometric View</vt:lpstr>
      <vt:lpstr>Isometric View</vt:lpstr>
      <vt:lpstr>Isometric View</vt:lpstr>
      <vt:lpstr>Isometric View</vt:lpstr>
      <vt:lpstr>Isometric View</vt:lpstr>
      <vt:lpstr>Isometric View</vt:lpstr>
      <vt:lpstr>Isometric View</vt:lpstr>
      <vt:lpstr>Isometric View</vt:lpstr>
      <vt:lpstr>Isometric View</vt:lpstr>
      <vt:lpstr>Isometric View</vt:lpstr>
      <vt:lpstr>Frågor?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Heeej</dc:title>
  <dc:creator>Kostas Gialitakis</dc:creator>
  <cp:lastModifiedBy>Magnus Jönsson</cp:lastModifiedBy>
  <cp:revision>691</cp:revision>
  <dcterms:created xsi:type="dcterms:W3CDTF">2009-06-24T07:23:26Z</dcterms:created>
  <dcterms:modified xsi:type="dcterms:W3CDTF">2016-04-20T06:46:36Z</dcterms:modified>
</cp:coreProperties>
</file>

<file path=docProps/thumbnail.jpeg>
</file>